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ldrich"/>
      <p:regular r:id="rId27"/>
    </p:embeddedFont>
    <p:embeddedFont>
      <p:font typeface="Palanquin Dark"/>
      <p:regular r:id="rId28"/>
      <p:bold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Advent Pro Medium"/>
      <p:regular r:id="rId34"/>
      <p:bold r:id="rId35"/>
      <p:italic r:id="rId36"/>
      <p:boldItalic r:id="rId37"/>
    </p:embeddedFont>
    <p:embeddedFont>
      <p:font typeface="Abhaya Libre"/>
      <p:regular r:id="rId38"/>
      <p:bold r:id="rId39"/>
    </p:embeddedFont>
    <p:embeddedFont>
      <p:font typeface="Advent Pr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3C9A43-CDE6-43C6-8AD8-12EEDE2A67E4}">
  <a:tblStyle styleId="{463C9A43-CDE6-43C6-8AD8-12EEDE2A67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dventPro-regular.fntdata"/><Relationship Id="rId20" Type="http://schemas.openxmlformats.org/officeDocument/2006/relationships/slide" Target="slides/slide15.xml"/><Relationship Id="rId42" Type="http://schemas.openxmlformats.org/officeDocument/2006/relationships/font" Target="fonts/AdventPro-italic.fntdata"/><Relationship Id="rId41" Type="http://schemas.openxmlformats.org/officeDocument/2006/relationships/font" Target="fonts/AdventPr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dventPr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alanquinDark-regular.fntdata"/><Relationship Id="rId27" Type="http://schemas.openxmlformats.org/officeDocument/2006/relationships/font" Target="fonts/Aldrich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alanquinDar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AdventProMedium-bold.fntdata"/><Relationship Id="rId12" Type="http://schemas.openxmlformats.org/officeDocument/2006/relationships/slide" Target="slides/slide7.xml"/><Relationship Id="rId34" Type="http://schemas.openxmlformats.org/officeDocument/2006/relationships/font" Target="fonts/AdventPr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AdventPro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AdventProMedium-italic.fntdata"/><Relationship Id="rId17" Type="http://schemas.openxmlformats.org/officeDocument/2006/relationships/slide" Target="slides/slide12.xml"/><Relationship Id="rId39" Type="http://schemas.openxmlformats.org/officeDocument/2006/relationships/font" Target="fonts/AbhayaLibre-bold.fntdata"/><Relationship Id="rId16" Type="http://schemas.openxmlformats.org/officeDocument/2006/relationships/slide" Target="slides/slide11.xml"/><Relationship Id="rId38" Type="http://schemas.openxmlformats.org/officeDocument/2006/relationships/font" Target="fonts/AbhayaLibr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4f82a0b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94f82a0b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fd06f1d7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2fd06f1d7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lavanya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52a7caf94b_1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52a7caf94b_1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Lavanya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2fd06f1d79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2fd06f1d7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2a7caf94b_1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2a7caf94b_1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Lavanya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2fd06f1d7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2fd06f1d7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2a7caf94b_1_1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2a7caf94b_1_1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336c7c85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336c7c85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Lavanya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336c7c8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336c7c8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2a7caf94b_1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2a7caf94b_1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799f108a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799f108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lavanya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fd06f1d7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2fd06f1d7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lavanya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799f108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799f108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799f108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799f108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fd06f1d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fd06f1d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2fd06f1d7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2fd06f1d7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Lavanya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207a1783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207a1783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7d03485c9_2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7d03485c9_2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52a7caf94b_1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52a7caf94b_1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Lavanya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fd06f1d7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fd06f1d7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2a7caf94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2a7caf94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1883100" y="1316100"/>
            <a:ext cx="5377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1883100" y="3279600"/>
            <a:ext cx="53778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hasCustomPrompt="1"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2" type="subTitle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3" type="title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4" type="subTitle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7" type="subTitle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9" type="title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3" type="subTitle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4" type="subTitle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3"/>
          <p:cNvSpPr txBox="1"/>
          <p:nvPr>
            <p:ph idx="15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0" name="Google Shape;110;p14"/>
          <p:cNvSpPr txBox="1"/>
          <p:nvPr>
            <p:ph hasCustomPrompt="1" idx="2" type="title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3595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-2385215" y="-26092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385215" y="1767155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10220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4"/>
          <p:cNvGrpSpPr/>
          <p:nvPr/>
        </p:nvGrpSpPr>
        <p:grpSpPr>
          <a:xfrm rot="5400000">
            <a:off x="5377120" y="-599100"/>
            <a:ext cx="786600" cy="2666275"/>
            <a:chOff x="8357395" y="2343975"/>
            <a:chExt cx="786600" cy="2666275"/>
          </a:xfrm>
        </p:grpSpPr>
        <p:sp>
          <p:nvSpPr>
            <p:cNvPr id="117" name="Google Shape;117;p14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type="title"/>
          </p:nvPr>
        </p:nvSpPr>
        <p:spPr>
          <a:xfrm>
            <a:off x="1151550" y="1452113"/>
            <a:ext cx="48393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4" name="Google Shape;124;p15"/>
          <p:cNvSpPr txBox="1"/>
          <p:nvPr>
            <p:ph hasCustomPrompt="1" idx="2" type="title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1151550" y="2937650"/>
            <a:ext cx="48393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4679275" y="-27980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690152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5"/>
          <p:cNvGrpSpPr/>
          <p:nvPr/>
        </p:nvGrpSpPr>
        <p:grpSpPr>
          <a:xfrm>
            <a:off x="6248175" y="4217875"/>
            <a:ext cx="1660050" cy="554100"/>
            <a:chOff x="439750" y="360325"/>
            <a:chExt cx="1660050" cy="554100"/>
          </a:xfrm>
        </p:grpSpPr>
        <p:sp>
          <p:nvSpPr>
            <p:cNvPr id="129" name="Google Shape;129;p1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type="title"/>
          </p:nvPr>
        </p:nvSpPr>
        <p:spPr>
          <a:xfrm>
            <a:off x="3640250" y="2259100"/>
            <a:ext cx="47904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5" name="Google Shape;135;p16"/>
          <p:cNvSpPr txBox="1"/>
          <p:nvPr>
            <p:ph hasCustomPrompt="1" idx="2" type="title"/>
          </p:nvPr>
        </p:nvSpPr>
        <p:spPr>
          <a:xfrm>
            <a:off x="3640250" y="539500"/>
            <a:ext cx="20526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3640250" y="3970525"/>
            <a:ext cx="4790400" cy="3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137" name="Google Shape;137;p16"/>
          <p:cNvGrpSpPr/>
          <p:nvPr/>
        </p:nvGrpSpPr>
        <p:grpSpPr>
          <a:xfrm>
            <a:off x="7039975" y="315100"/>
            <a:ext cx="1660050" cy="554100"/>
            <a:chOff x="439750" y="360325"/>
            <a:chExt cx="1660050" cy="554100"/>
          </a:xfrm>
        </p:grpSpPr>
        <p:sp>
          <p:nvSpPr>
            <p:cNvPr id="138" name="Google Shape;138;p16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>
            <p:ph idx="1" type="subTitle"/>
          </p:nvPr>
        </p:nvSpPr>
        <p:spPr>
          <a:xfrm>
            <a:off x="4452575" y="1722125"/>
            <a:ext cx="2589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2" type="subTitle"/>
          </p:nvPr>
        </p:nvSpPr>
        <p:spPr>
          <a:xfrm>
            <a:off x="4452576" y="2028038"/>
            <a:ext cx="2589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" name="Google Shape;145;p17"/>
          <p:cNvSpPr txBox="1"/>
          <p:nvPr>
            <p:ph idx="3" type="subTitle"/>
          </p:nvPr>
        </p:nvSpPr>
        <p:spPr>
          <a:xfrm>
            <a:off x="4452575" y="3248947"/>
            <a:ext cx="2589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4" type="subTitle"/>
          </p:nvPr>
        </p:nvSpPr>
        <p:spPr>
          <a:xfrm>
            <a:off x="4452576" y="3554900"/>
            <a:ext cx="2589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" name="Google Shape;147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48" name="Google Shape;148;p17"/>
          <p:cNvSpPr/>
          <p:nvPr>
            <p:ph idx="5" type="pic"/>
          </p:nvPr>
        </p:nvSpPr>
        <p:spPr>
          <a:xfrm>
            <a:off x="667025" y="1436800"/>
            <a:ext cx="3371700" cy="2910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grpSp>
        <p:nvGrpSpPr>
          <p:cNvPr id="149" name="Google Shape;149;p17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150" name="Google Shape;150;p17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93853">
            <a:off x="-1840147" y="2687331"/>
            <a:ext cx="4400435" cy="25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859313">
            <a:off x="-673483" y="-449577"/>
            <a:ext cx="1651165" cy="167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>
            <p:ph idx="2" type="pic"/>
          </p:nvPr>
        </p:nvSpPr>
        <p:spPr>
          <a:xfrm>
            <a:off x="5178413" y="1351250"/>
            <a:ext cx="1386900" cy="25458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1767325" y="2221504"/>
            <a:ext cx="29589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17673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67212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>
            <p:ph idx="2" type="pic"/>
          </p:nvPr>
        </p:nvSpPr>
        <p:spPr>
          <a:xfrm>
            <a:off x="1810600" y="1201125"/>
            <a:ext cx="23478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0"/>
          <p:cNvSpPr txBox="1"/>
          <p:nvPr>
            <p:ph idx="1" type="subTitle"/>
          </p:nvPr>
        </p:nvSpPr>
        <p:spPr>
          <a:xfrm>
            <a:off x="4693625" y="2221500"/>
            <a:ext cx="29589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9" name="Google Shape;169;p20"/>
          <p:cNvSpPr txBox="1"/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170" name="Google Shape;170;p20"/>
          <p:cNvGrpSpPr/>
          <p:nvPr/>
        </p:nvGrpSpPr>
        <p:grpSpPr>
          <a:xfrm rot="5400000">
            <a:off x="-116800" y="2294700"/>
            <a:ext cx="1660050" cy="554100"/>
            <a:chOff x="439750" y="360325"/>
            <a:chExt cx="1660050" cy="554100"/>
          </a:xfrm>
        </p:grpSpPr>
        <p:sp>
          <p:nvSpPr>
            <p:cNvPr id="171" name="Google Shape;171;p2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19" name="Google Shape;19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>
            <p:ph idx="2" type="pic"/>
          </p:nvPr>
        </p:nvSpPr>
        <p:spPr>
          <a:xfrm>
            <a:off x="5351775" y="1550550"/>
            <a:ext cx="2367900" cy="13488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738650" y="2267575"/>
            <a:ext cx="29874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1738650" y="1559750"/>
            <a:ext cx="2987400" cy="5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179" name="Google Shape;179;p21"/>
          <p:cNvGrpSpPr/>
          <p:nvPr/>
        </p:nvGrpSpPr>
        <p:grpSpPr>
          <a:xfrm>
            <a:off x="7024275" y="262450"/>
            <a:ext cx="1660050" cy="554100"/>
            <a:chOff x="439750" y="360325"/>
            <a:chExt cx="1660050" cy="554100"/>
          </a:xfrm>
        </p:grpSpPr>
        <p:sp>
          <p:nvSpPr>
            <p:cNvPr id="180" name="Google Shape;180;p2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>
            <p:ph type="title"/>
          </p:nvPr>
        </p:nvSpPr>
        <p:spPr>
          <a:xfrm>
            <a:off x="2011500" y="3302454"/>
            <a:ext cx="51210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1" type="subTitle"/>
          </p:nvPr>
        </p:nvSpPr>
        <p:spPr>
          <a:xfrm>
            <a:off x="2011500" y="1586200"/>
            <a:ext cx="51210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700000">
            <a:off x="-758087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929628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97922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699997">
            <a:off x="-1501425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100000">
            <a:off x="-2019592" y="1968468"/>
            <a:ext cx="4916876" cy="363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5"/>
          <p:cNvGrpSpPr/>
          <p:nvPr/>
        </p:nvGrpSpPr>
        <p:grpSpPr>
          <a:xfrm>
            <a:off x="2571750" y="4405300"/>
            <a:ext cx="1660050" cy="554100"/>
            <a:chOff x="439750" y="360325"/>
            <a:chExt cx="1660050" cy="554100"/>
          </a:xfrm>
        </p:grpSpPr>
        <p:sp>
          <p:nvSpPr>
            <p:cNvPr id="203" name="Google Shape;203;p2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700000">
            <a:off x="7981919" y="1068962"/>
            <a:ext cx="2675653" cy="271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0">
            <a:off x="-1745205" y="-147569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5641433" y="319860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1414317" y="319860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33986" y="246113"/>
            <a:ext cx="6530724" cy="48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40687">
            <a:off x="-745933" y="3988148"/>
            <a:ext cx="1651165" cy="167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77658" y="-1523520"/>
            <a:ext cx="4916876" cy="363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9"/>
          <p:cNvGrpSpPr/>
          <p:nvPr/>
        </p:nvGrpSpPr>
        <p:grpSpPr>
          <a:xfrm>
            <a:off x="387225" y="327175"/>
            <a:ext cx="1660050" cy="554100"/>
            <a:chOff x="439750" y="360325"/>
            <a:chExt cx="1660050" cy="554100"/>
          </a:xfrm>
        </p:grpSpPr>
        <p:sp>
          <p:nvSpPr>
            <p:cNvPr id="229" name="Google Shape;229;p2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699998">
            <a:off x="5237862" y="-958278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875853" y="340877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099998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/>
          <p:nvPr>
            <p:ph idx="2" type="pic"/>
          </p:nvPr>
        </p:nvSpPr>
        <p:spPr>
          <a:xfrm>
            <a:off x="5262648" y="1347750"/>
            <a:ext cx="2859600" cy="24480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8" name="Google Shape;28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720025" y="1254600"/>
            <a:ext cx="7717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667759" y="-2506075"/>
            <a:ext cx="6632527" cy="49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2224591" y="2738625"/>
            <a:ext cx="6632527" cy="4906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1"/>
          <p:cNvGrpSpPr/>
          <p:nvPr/>
        </p:nvGrpSpPr>
        <p:grpSpPr>
          <a:xfrm rot="5400000">
            <a:off x="7744975" y="3328763"/>
            <a:ext cx="1660050" cy="554100"/>
            <a:chOff x="439750" y="360325"/>
            <a:chExt cx="1660050" cy="554100"/>
          </a:xfrm>
        </p:grpSpPr>
        <p:sp>
          <p:nvSpPr>
            <p:cNvPr id="244" name="Google Shape;244;p3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>
            <p:ph idx="1" type="subTitle"/>
          </p:nvPr>
        </p:nvSpPr>
        <p:spPr>
          <a:xfrm>
            <a:off x="827225" y="2751376"/>
            <a:ext cx="2258100" cy="47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50" name="Google Shape;250;p32"/>
          <p:cNvSpPr txBox="1"/>
          <p:nvPr>
            <p:ph idx="2" type="subTitle"/>
          </p:nvPr>
        </p:nvSpPr>
        <p:spPr>
          <a:xfrm>
            <a:off x="827225" y="3227714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1" name="Google Shape;251;p32"/>
          <p:cNvSpPr txBox="1"/>
          <p:nvPr>
            <p:ph idx="3" type="subTitle"/>
          </p:nvPr>
        </p:nvSpPr>
        <p:spPr>
          <a:xfrm>
            <a:off x="3442950" y="2751376"/>
            <a:ext cx="2258100" cy="47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4" type="subTitle"/>
          </p:nvPr>
        </p:nvSpPr>
        <p:spPr>
          <a:xfrm>
            <a:off x="3442950" y="3227714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3" name="Google Shape;253;p32"/>
          <p:cNvSpPr txBox="1"/>
          <p:nvPr>
            <p:ph idx="5" type="subTitle"/>
          </p:nvPr>
        </p:nvSpPr>
        <p:spPr>
          <a:xfrm>
            <a:off x="6058675" y="2751376"/>
            <a:ext cx="2258100" cy="47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6" type="subTitle"/>
          </p:nvPr>
        </p:nvSpPr>
        <p:spPr>
          <a:xfrm>
            <a:off x="6058674" y="3227714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5779158" y="3466068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1276592" y="3466068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0">
            <a:off x="-1433967" y="-1930382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21783" y="-1930382"/>
            <a:ext cx="4916876" cy="36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>
            <p:ph idx="1" type="subTitle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63" name="Google Shape;263;p33"/>
          <p:cNvSpPr txBox="1"/>
          <p:nvPr>
            <p:ph idx="2" type="subTitle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4" name="Google Shape;264;p33"/>
          <p:cNvSpPr txBox="1"/>
          <p:nvPr>
            <p:ph idx="3" type="subTitle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65" name="Google Shape;265;p33"/>
          <p:cNvSpPr txBox="1"/>
          <p:nvPr>
            <p:ph idx="4" type="subTitle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6" name="Google Shape;266;p33"/>
          <p:cNvSpPr txBox="1"/>
          <p:nvPr>
            <p:ph idx="5" type="subTitle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67" name="Google Shape;267;p33"/>
          <p:cNvSpPr txBox="1"/>
          <p:nvPr>
            <p:ph idx="6" type="subTitle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8" name="Google Shape;268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6303">
            <a:off x="3431414" y="3026507"/>
            <a:ext cx="2323118" cy="51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>
            <p:ph hasCustomPrompt="1" type="title"/>
          </p:nvPr>
        </p:nvSpPr>
        <p:spPr>
          <a:xfrm>
            <a:off x="2067263" y="3439350"/>
            <a:ext cx="2495100" cy="834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+"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276" name="Google Shape;276;p34"/>
          <p:cNvSpPr txBox="1"/>
          <p:nvPr>
            <p:ph hasCustomPrompt="1" idx="2" type="title"/>
          </p:nvPr>
        </p:nvSpPr>
        <p:spPr>
          <a:xfrm>
            <a:off x="2067263" y="1416875"/>
            <a:ext cx="2495100" cy="83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34"/>
          <p:cNvSpPr txBox="1"/>
          <p:nvPr>
            <p:ph hasCustomPrompt="1" idx="3" type="title"/>
          </p:nvPr>
        </p:nvSpPr>
        <p:spPr>
          <a:xfrm>
            <a:off x="2067263" y="2428125"/>
            <a:ext cx="2495100" cy="83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8" name="Google Shape;278;p34"/>
          <p:cNvSpPr txBox="1"/>
          <p:nvPr>
            <p:ph idx="1" type="subTitle"/>
          </p:nvPr>
        </p:nvSpPr>
        <p:spPr>
          <a:xfrm>
            <a:off x="4777300" y="3592800"/>
            <a:ext cx="2173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9" name="Google Shape;279;p34"/>
          <p:cNvSpPr txBox="1"/>
          <p:nvPr>
            <p:ph idx="4" type="subTitle"/>
          </p:nvPr>
        </p:nvSpPr>
        <p:spPr>
          <a:xfrm>
            <a:off x="4777300" y="2581575"/>
            <a:ext cx="2173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34"/>
          <p:cNvSpPr txBox="1"/>
          <p:nvPr>
            <p:ph idx="5" type="subTitle"/>
          </p:nvPr>
        </p:nvSpPr>
        <p:spPr>
          <a:xfrm>
            <a:off x="4777300" y="1570325"/>
            <a:ext cx="2173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1" name="Google Shape;281;p34"/>
          <p:cNvSpPr txBox="1"/>
          <p:nvPr>
            <p:ph idx="6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-4200897" y="582463"/>
            <a:ext cx="7657246" cy="893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>
            <p:ph idx="1" type="subTitle"/>
          </p:nvPr>
        </p:nvSpPr>
        <p:spPr>
          <a:xfrm>
            <a:off x="714044" y="2127795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86" name="Google Shape;286;p35"/>
          <p:cNvSpPr txBox="1"/>
          <p:nvPr>
            <p:ph idx="2" type="subTitle"/>
          </p:nvPr>
        </p:nvSpPr>
        <p:spPr>
          <a:xfrm>
            <a:off x="714035" y="1433625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7" name="Google Shape;287;p35"/>
          <p:cNvSpPr txBox="1"/>
          <p:nvPr>
            <p:ph idx="3" type="subTitle"/>
          </p:nvPr>
        </p:nvSpPr>
        <p:spPr>
          <a:xfrm>
            <a:off x="2099807" y="3514800"/>
            <a:ext cx="2173200" cy="3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88" name="Google Shape;288;p35"/>
          <p:cNvSpPr txBox="1"/>
          <p:nvPr>
            <p:ph idx="4" type="subTitle"/>
          </p:nvPr>
        </p:nvSpPr>
        <p:spPr>
          <a:xfrm>
            <a:off x="2099797" y="3819851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9" name="Google Shape;289;p35"/>
          <p:cNvSpPr txBox="1"/>
          <p:nvPr>
            <p:ph idx="5" type="subTitle"/>
          </p:nvPr>
        </p:nvSpPr>
        <p:spPr>
          <a:xfrm>
            <a:off x="3485639" y="2127798"/>
            <a:ext cx="21729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0" name="Google Shape;290;p35"/>
          <p:cNvSpPr txBox="1"/>
          <p:nvPr>
            <p:ph idx="6" type="subTitle"/>
          </p:nvPr>
        </p:nvSpPr>
        <p:spPr>
          <a:xfrm>
            <a:off x="3485400" y="1433625"/>
            <a:ext cx="21729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1" name="Google Shape;291;p35"/>
          <p:cNvSpPr txBox="1"/>
          <p:nvPr>
            <p:ph idx="7" type="subTitle"/>
          </p:nvPr>
        </p:nvSpPr>
        <p:spPr>
          <a:xfrm>
            <a:off x="4871009" y="3514800"/>
            <a:ext cx="2173200" cy="3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92" name="Google Shape;292;p35"/>
          <p:cNvSpPr txBox="1"/>
          <p:nvPr>
            <p:ph idx="8" type="subTitle"/>
          </p:nvPr>
        </p:nvSpPr>
        <p:spPr>
          <a:xfrm>
            <a:off x="4871000" y="3819851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3" name="Google Shape;293;p3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674237" y="2244210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417575" y="3351778"/>
            <a:ext cx="4400439" cy="2595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5"/>
          <p:cNvGrpSpPr/>
          <p:nvPr/>
        </p:nvGrpSpPr>
        <p:grpSpPr>
          <a:xfrm>
            <a:off x="439750" y="360325"/>
            <a:ext cx="1660050" cy="554100"/>
            <a:chOff x="439750" y="360325"/>
            <a:chExt cx="1660050" cy="554100"/>
          </a:xfrm>
        </p:grpSpPr>
        <p:sp>
          <p:nvSpPr>
            <p:cNvPr id="297" name="Google Shape;297;p3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0" name="Google Shape;3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092947" y="-2799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423786" y="234038"/>
            <a:ext cx="6530724" cy="48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2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>
            <p:ph idx="1" type="subTitle"/>
          </p:nvPr>
        </p:nvSpPr>
        <p:spPr>
          <a:xfrm>
            <a:off x="2146350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05" name="Google Shape;305;p36"/>
          <p:cNvSpPr txBox="1"/>
          <p:nvPr>
            <p:ph idx="2" type="subTitle"/>
          </p:nvPr>
        </p:nvSpPr>
        <p:spPr>
          <a:xfrm>
            <a:off x="2146338" y="22565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6" name="Google Shape;306;p36"/>
          <p:cNvSpPr txBox="1"/>
          <p:nvPr>
            <p:ph idx="3" type="subTitle"/>
          </p:nvPr>
        </p:nvSpPr>
        <p:spPr>
          <a:xfrm>
            <a:off x="2146350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07" name="Google Shape;307;p36"/>
          <p:cNvSpPr txBox="1"/>
          <p:nvPr>
            <p:ph idx="4" type="subTitle"/>
          </p:nvPr>
        </p:nvSpPr>
        <p:spPr>
          <a:xfrm>
            <a:off x="2146338" y="37415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8" name="Google Shape;308;p36"/>
          <p:cNvSpPr txBox="1"/>
          <p:nvPr>
            <p:ph idx="5" type="subTitle"/>
          </p:nvPr>
        </p:nvSpPr>
        <p:spPr>
          <a:xfrm>
            <a:off x="6257579" y="1634754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09" name="Google Shape;309;p36"/>
          <p:cNvSpPr txBox="1"/>
          <p:nvPr>
            <p:ph idx="6" type="subTitle"/>
          </p:nvPr>
        </p:nvSpPr>
        <p:spPr>
          <a:xfrm>
            <a:off x="6257575" y="22565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0" name="Google Shape;310;p36"/>
          <p:cNvSpPr txBox="1"/>
          <p:nvPr>
            <p:ph idx="7" type="subTitle"/>
          </p:nvPr>
        </p:nvSpPr>
        <p:spPr>
          <a:xfrm>
            <a:off x="6257579" y="3119753"/>
            <a:ext cx="2173200" cy="68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11" name="Google Shape;311;p36"/>
          <p:cNvSpPr txBox="1"/>
          <p:nvPr>
            <p:ph idx="8" type="subTitle"/>
          </p:nvPr>
        </p:nvSpPr>
        <p:spPr>
          <a:xfrm>
            <a:off x="6257575" y="37415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2" name="Google Shape;312;p3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00000">
            <a:off x="3234144" y="3926648"/>
            <a:ext cx="2675653" cy="271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4_2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>
            <p:ph idx="1" type="subTitle"/>
          </p:nvPr>
        </p:nvSpPr>
        <p:spPr>
          <a:xfrm>
            <a:off x="2001589" y="16021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17" name="Google Shape;317;p37"/>
          <p:cNvSpPr txBox="1"/>
          <p:nvPr>
            <p:ph idx="2" type="subTitle"/>
          </p:nvPr>
        </p:nvSpPr>
        <p:spPr>
          <a:xfrm>
            <a:off x="2001588" y="19062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8" name="Google Shape;318;p37"/>
          <p:cNvSpPr txBox="1"/>
          <p:nvPr>
            <p:ph idx="3" type="subTitle"/>
          </p:nvPr>
        </p:nvSpPr>
        <p:spPr>
          <a:xfrm>
            <a:off x="3485376" y="30872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19" name="Google Shape;319;p37"/>
          <p:cNvSpPr txBox="1"/>
          <p:nvPr>
            <p:ph idx="4" type="subTitle"/>
          </p:nvPr>
        </p:nvSpPr>
        <p:spPr>
          <a:xfrm>
            <a:off x="3485375" y="33931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0" name="Google Shape;320;p37"/>
          <p:cNvSpPr txBox="1"/>
          <p:nvPr>
            <p:ph idx="5" type="subTitle"/>
          </p:nvPr>
        </p:nvSpPr>
        <p:spPr>
          <a:xfrm>
            <a:off x="4971087" y="16021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1" name="Google Shape;321;p37"/>
          <p:cNvSpPr txBox="1"/>
          <p:nvPr>
            <p:ph idx="6" type="subTitle"/>
          </p:nvPr>
        </p:nvSpPr>
        <p:spPr>
          <a:xfrm>
            <a:off x="4971087" y="19062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2" name="Google Shape;322;p37"/>
          <p:cNvSpPr txBox="1"/>
          <p:nvPr>
            <p:ph idx="7" type="subTitle"/>
          </p:nvPr>
        </p:nvSpPr>
        <p:spPr>
          <a:xfrm>
            <a:off x="6256587" y="30871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3" name="Google Shape;323;p37"/>
          <p:cNvSpPr txBox="1"/>
          <p:nvPr>
            <p:ph idx="8" type="subTitle"/>
          </p:nvPr>
        </p:nvSpPr>
        <p:spPr>
          <a:xfrm>
            <a:off x="6256587" y="33913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4" name="Google Shape;324;p37"/>
          <p:cNvSpPr txBox="1"/>
          <p:nvPr>
            <p:ph idx="9" type="subTitle"/>
          </p:nvPr>
        </p:nvSpPr>
        <p:spPr>
          <a:xfrm>
            <a:off x="714164" y="30872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5" name="Google Shape;325;p37"/>
          <p:cNvSpPr txBox="1"/>
          <p:nvPr>
            <p:ph idx="13" type="subTitle"/>
          </p:nvPr>
        </p:nvSpPr>
        <p:spPr>
          <a:xfrm>
            <a:off x="714163" y="33931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6" name="Google Shape;326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699997">
            <a:off x="-1501425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>
            <p:ph idx="1" type="subTitle"/>
          </p:nvPr>
        </p:nvSpPr>
        <p:spPr>
          <a:xfrm>
            <a:off x="6050975" y="2496211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3" name="Google Shape;333;p38"/>
          <p:cNvSpPr txBox="1"/>
          <p:nvPr>
            <p:ph idx="2" type="subTitle"/>
          </p:nvPr>
        </p:nvSpPr>
        <p:spPr>
          <a:xfrm>
            <a:off x="6050975" y="2811449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4" name="Google Shape;334;p38"/>
          <p:cNvSpPr txBox="1"/>
          <p:nvPr>
            <p:ph idx="3" type="subTitle"/>
          </p:nvPr>
        </p:nvSpPr>
        <p:spPr>
          <a:xfrm>
            <a:off x="6050975" y="1372400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5" name="Google Shape;335;p38"/>
          <p:cNvSpPr txBox="1"/>
          <p:nvPr>
            <p:ph idx="4" type="subTitle"/>
          </p:nvPr>
        </p:nvSpPr>
        <p:spPr>
          <a:xfrm>
            <a:off x="6050975" y="1687627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6" name="Google Shape;336;p38"/>
          <p:cNvSpPr txBox="1"/>
          <p:nvPr>
            <p:ph idx="5" type="subTitle"/>
          </p:nvPr>
        </p:nvSpPr>
        <p:spPr>
          <a:xfrm>
            <a:off x="6050975" y="3620022"/>
            <a:ext cx="2110500" cy="37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6" type="subTitle"/>
          </p:nvPr>
        </p:nvSpPr>
        <p:spPr>
          <a:xfrm>
            <a:off x="6050975" y="3935250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8" name="Google Shape;338;p38"/>
          <p:cNvSpPr txBox="1"/>
          <p:nvPr>
            <p:ph idx="7" type="subTitle"/>
          </p:nvPr>
        </p:nvSpPr>
        <p:spPr>
          <a:xfrm>
            <a:off x="1986575" y="1372400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8" type="subTitle"/>
          </p:nvPr>
        </p:nvSpPr>
        <p:spPr>
          <a:xfrm>
            <a:off x="1986575" y="1687627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0" name="Google Shape;340;p38"/>
          <p:cNvSpPr txBox="1"/>
          <p:nvPr>
            <p:ph idx="9" type="subTitle"/>
          </p:nvPr>
        </p:nvSpPr>
        <p:spPr>
          <a:xfrm>
            <a:off x="1986575" y="2496211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13" type="subTitle"/>
          </p:nvPr>
        </p:nvSpPr>
        <p:spPr>
          <a:xfrm>
            <a:off x="1986575" y="2811449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2" name="Google Shape;342;p38"/>
          <p:cNvSpPr txBox="1"/>
          <p:nvPr>
            <p:ph idx="14" type="subTitle"/>
          </p:nvPr>
        </p:nvSpPr>
        <p:spPr>
          <a:xfrm>
            <a:off x="1986575" y="3620025"/>
            <a:ext cx="2110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43" name="Google Shape;343;p38"/>
          <p:cNvSpPr txBox="1"/>
          <p:nvPr>
            <p:ph idx="15" type="subTitle"/>
          </p:nvPr>
        </p:nvSpPr>
        <p:spPr>
          <a:xfrm>
            <a:off x="1986575" y="3935250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4" name="Google Shape;344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40687">
            <a:off x="-745933" y="3988148"/>
            <a:ext cx="1651165" cy="167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74223">
            <a:off x="5866021" y="-1741981"/>
            <a:ext cx="4916875" cy="363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/>
          <p:nvPr>
            <p:ph idx="1" type="subTitle"/>
          </p:nvPr>
        </p:nvSpPr>
        <p:spPr>
          <a:xfrm>
            <a:off x="3876950" y="1788750"/>
            <a:ext cx="35607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0" name="Google Shape;350;p39"/>
          <p:cNvSpPr txBox="1"/>
          <p:nvPr/>
        </p:nvSpPr>
        <p:spPr>
          <a:xfrm>
            <a:off x="3876950" y="3523250"/>
            <a:ext cx="3663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51" name="Google Shape;351;p39"/>
          <p:cNvSpPr txBox="1"/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9"/>
          <p:cNvGrpSpPr/>
          <p:nvPr/>
        </p:nvGrpSpPr>
        <p:grpSpPr>
          <a:xfrm>
            <a:off x="1808350" y="262450"/>
            <a:ext cx="1660050" cy="554100"/>
            <a:chOff x="439750" y="360325"/>
            <a:chExt cx="1660050" cy="554100"/>
          </a:xfrm>
        </p:grpSpPr>
        <p:sp>
          <p:nvSpPr>
            <p:cNvPr id="354" name="Google Shape;354;p3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9"/>
          <p:cNvGrpSpPr/>
          <p:nvPr/>
        </p:nvGrpSpPr>
        <p:grpSpPr>
          <a:xfrm>
            <a:off x="8061270" y="2029300"/>
            <a:ext cx="786600" cy="2666275"/>
            <a:chOff x="8357395" y="2343975"/>
            <a:chExt cx="786600" cy="2666275"/>
          </a:xfrm>
        </p:grpSpPr>
        <p:sp>
          <p:nvSpPr>
            <p:cNvPr id="358" name="Google Shape;358;p3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0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720025" y="4331513"/>
            <a:ext cx="1660050" cy="554100"/>
            <a:chOff x="439750" y="360325"/>
            <a:chExt cx="1660050" cy="554100"/>
          </a:xfrm>
        </p:grpSpPr>
        <p:sp>
          <p:nvSpPr>
            <p:cNvPr id="39" name="Google Shape;39;p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9">
            <a:off x="-4038473" y="-3812434"/>
            <a:ext cx="7657250" cy="893562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4431125" y="3300275"/>
            <a:ext cx="39996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4431125" y="1195675"/>
            <a:ext cx="3999600" cy="18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9" name="Google Shape;59;p7"/>
          <p:cNvSpPr/>
          <p:nvPr>
            <p:ph idx="2" type="pic"/>
          </p:nvPr>
        </p:nvSpPr>
        <p:spPr>
          <a:xfrm>
            <a:off x="639925" y="964050"/>
            <a:ext cx="3568200" cy="3215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pic>
        <p:nvPicPr>
          <p:cNvPr id="60" name="Google Shape;6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93135">
            <a:off x="7547268" y="-817276"/>
            <a:ext cx="2675654" cy="271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4" name="Google Shape;64;p8"/>
          <p:cNvGrpSpPr/>
          <p:nvPr/>
        </p:nvGrpSpPr>
        <p:grpSpPr>
          <a:xfrm rot="5400000">
            <a:off x="4173082" y="3083650"/>
            <a:ext cx="786600" cy="2666275"/>
            <a:chOff x="8357395" y="2343975"/>
            <a:chExt cx="786600" cy="2666275"/>
          </a:xfrm>
        </p:grpSpPr>
        <p:sp>
          <p:nvSpPr>
            <p:cNvPr id="65" name="Google Shape;65;p8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>
            <p:ph idx="2" type="pic"/>
          </p:nvPr>
        </p:nvSpPr>
        <p:spPr>
          <a:xfrm>
            <a:off x="892413" y="1182600"/>
            <a:ext cx="3245400" cy="2778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75" name="Google Shape;75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fmla="val 23520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375800" y="3330875"/>
            <a:ext cx="6392400" cy="1277700"/>
          </a:xfrm>
          <a:prstGeom prst="rect">
            <a:avLst/>
          </a:prstGeom>
          <a:solidFill>
            <a:srgbClr val="00AB8D">
              <a:alpha val="32139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Aldrich"/>
                <a:ea typeface="Aldrich"/>
                <a:cs typeface="Aldrich"/>
                <a:sym typeface="Aldrich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b="1" sz="28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1354059" y="354500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>
            <p:ph type="ctrTitle"/>
          </p:nvPr>
        </p:nvSpPr>
        <p:spPr>
          <a:xfrm>
            <a:off x="2558550" y="1278325"/>
            <a:ext cx="4026900" cy="23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Enhancing Naive Bayes using techniques like auxiliary features and TF-IDF weighting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385" name="Google Shape;385;p42"/>
          <p:cNvSpPr txBox="1"/>
          <p:nvPr>
            <p:ph idx="1" type="subTitle"/>
          </p:nvPr>
        </p:nvSpPr>
        <p:spPr>
          <a:xfrm>
            <a:off x="2558550" y="3656125"/>
            <a:ext cx="4026900" cy="4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 Kamineni, Lavanya Krishna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1"/>
          <p:cNvSpPr txBox="1"/>
          <p:nvPr>
            <p:ph type="title"/>
          </p:nvPr>
        </p:nvSpPr>
        <p:spPr>
          <a:xfrm>
            <a:off x="846900" y="1422150"/>
            <a:ext cx="5320800" cy="22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Methods &amp; Experimental Setup</a:t>
            </a:r>
            <a:endParaRPr sz="6000">
              <a:solidFill>
                <a:schemeClr val="accent1"/>
              </a:solidFill>
            </a:endParaRPr>
          </a:p>
        </p:txBody>
      </p:sp>
      <p:pic>
        <p:nvPicPr>
          <p:cNvPr id="445" name="Google Shape;4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97200" y="-341031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 txBox="1"/>
          <p:nvPr/>
        </p:nvSpPr>
        <p:spPr>
          <a:xfrm>
            <a:off x="713225" y="1790850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Assumes independence of words → Not always true!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Implementation (SKLearnNaiveBayes.py):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Used CategoricalNB classifier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Bag of Words (BoW) for text vectorization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Discretized features using KBinsDiscretizer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</a:pPr>
            <a:r>
              <a:rPr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Limitation: Doesn’t model dependencies between words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51" name="Google Shape;451;p5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</a:t>
            </a:r>
            <a:r>
              <a:rPr lang="en"/>
              <a:t> Bayes </a:t>
            </a:r>
            <a:r>
              <a:rPr lang="en"/>
              <a:t>Classifier</a:t>
            </a:r>
            <a:endParaRPr/>
          </a:p>
        </p:txBody>
      </p:sp>
      <p:sp>
        <p:nvSpPr>
          <p:cNvPr id="452" name="Google Shape;452;p52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Our beginnings</a:t>
            </a:r>
            <a:endParaRPr sz="180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453" name="Google Shape;4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750" y="3420975"/>
            <a:ext cx="3996150" cy="11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/>
        </p:nvSpPr>
        <p:spPr>
          <a:xfrm>
            <a:off x="1606050" y="1649875"/>
            <a:ext cx="63096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Fixing the independence assumption with Bayesian Networks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Implementation (DependencyGraph.py):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Selected high-frequency words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Defined directed acyclic graph (DAG) for dependencies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Used Maximum Likelihood Estimation (MLE) for training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Performed Variable Elimination for inference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Captures word co-occurrence and dependencies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59" name="Google Shape;459;p53"/>
          <p:cNvSpPr txBox="1"/>
          <p:nvPr>
            <p:ph idx="4294967295" type="title"/>
          </p:nvPr>
        </p:nvSpPr>
        <p:spPr>
          <a:xfrm>
            <a:off x="903775" y="405550"/>
            <a:ext cx="84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Network with Dependency Graphs</a:t>
            </a:r>
            <a:endParaRPr/>
          </a:p>
        </p:txBody>
      </p:sp>
      <p:pic>
        <p:nvPicPr>
          <p:cNvPr id="460" name="Google Shape;4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75" y="4178100"/>
            <a:ext cx="6309687" cy="8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902100" y="110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Enhancements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4"/>
          <p:cNvSpPr txBox="1"/>
          <p:nvPr/>
        </p:nvSpPr>
        <p:spPr>
          <a:xfrm>
            <a:off x="941825" y="910850"/>
            <a:ext cx="71448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TF-IDF Weighting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Replaces raw word counts to improve feature representation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Effect: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■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Reduces weight of common words like "is"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■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Highlights informative words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Word Embeddings (Word2Vec)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Captures word meaning and context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Converts emails into dense vector representations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Feature Selection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Removes irrelevant features using: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■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Information Gain (IG) – Measures how much a word contributes to classification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■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Chi-Squared Test – Identifies words strongly associated with spam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467" name="Google Shape;4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475" y="1593475"/>
            <a:ext cx="2846725" cy="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823" y="2512325"/>
            <a:ext cx="2643377" cy="4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EXPERIMENTAL SETUP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4" name="Google Shape;474;p55"/>
          <p:cNvSpPr txBox="1"/>
          <p:nvPr>
            <p:ph idx="4" type="subTitle"/>
          </p:nvPr>
        </p:nvSpPr>
        <p:spPr>
          <a:xfrm>
            <a:off x="2333500" y="1290225"/>
            <a:ext cx="60486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/>
              <a:t>Dataset: Standard spam classification dataset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/>
              <a:t>Train-Test Split: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80% training, 20% testing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5-fold cross-validation for hyperparameter tuning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/>
              <a:t>Implementation Tools: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Scikit-learn (Naïve Bayes, TF-IDF, feature selection)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pgmpy (Bayesian Networks)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Gensim (Word2Vec)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75" name="Google Shape;4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682558" y="-1425720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699992">
            <a:off x="-1559277" y="-1038994"/>
            <a:ext cx="4916880" cy="3353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type="title"/>
          </p:nvPr>
        </p:nvSpPr>
        <p:spPr>
          <a:xfrm>
            <a:off x="2011500" y="1790989"/>
            <a:ext cx="5121000" cy="15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RESULTS</a:t>
            </a:r>
            <a:endParaRPr sz="7400">
              <a:solidFill>
                <a:schemeClr val="accent1"/>
              </a:solidFill>
            </a:endParaRPr>
          </a:p>
        </p:txBody>
      </p:sp>
      <p:pic>
        <p:nvPicPr>
          <p:cNvPr id="482" name="Google Shape;4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993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4689675" y="-242381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/>
          <p:nvPr>
            <p:ph type="title"/>
          </p:nvPr>
        </p:nvSpPr>
        <p:spPr>
          <a:xfrm>
            <a:off x="637050" y="4817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Metrics</a:t>
            </a:r>
            <a:endParaRPr/>
          </a:p>
        </p:txBody>
      </p:sp>
      <p:sp>
        <p:nvSpPr>
          <p:cNvPr id="489" name="Google Shape;489;p57"/>
          <p:cNvSpPr txBox="1"/>
          <p:nvPr/>
        </p:nvSpPr>
        <p:spPr>
          <a:xfrm>
            <a:off x="1656525" y="1499850"/>
            <a:ext cx="63966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Accuracy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○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Proportion of Correct to total p</a:t>
            </a: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redictions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Precision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○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Proportion of True Positives to all Positive Predictions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Recall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○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Proportion of Correct Positive Prediction to total Positive Predictions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F-1 Score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○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The Harmonic mean of precision and recall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Accuracy alone does not account for class imbalances, Important to use other metrics too.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Google Shape;494;p58"/>
          <p:cNvGraphicFramePr/>
          <p:nvPr/>
        </p:nvGraphicFramePr>
        <p:xfrm>
          <a:off x="406650" y="2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{463C9A43-CDE6-43C6-8AD8-12EEDE2A67E4}</a:tableStyleId>
              </a:tblPr>
              <a:tblGrid>
                <a:gridCol w="1135150"/>
                <a:gridCol w="1135150"/>
                <a:gridCol w="1135150"/>
                <a:gridCol w="1135150"/>
                <a:gridCol w="1135150"/>
                <a:gridCol w="1135150"/>
                <a:gridCol w="1135150"/>
              </a:tblGrid>
              <a:tr h="88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Initial Naive Bayes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SKLearn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Dependency Graphs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TF-IDF Weighting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Word2Vec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Combined model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Accuracy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94.8%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90.49%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86.73%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96.5%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97.49%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97.49%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Precision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85.3%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53.8%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97.4%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89.6%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89.6%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Recall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74%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29.3%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76%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92%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92%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F-1 Score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79.2%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45.4%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15.9%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85.3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90.8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90.8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</a:t>
            </a:r>
            <a:endParaRPr/>
          </a:p>
        </p:txBody>
      </p:sp>
      <p:sp>
        <p:nvSpPr>
          <p:cNvPr id="500" name="Google Shape;500;p59"/>
          <p:cNvSpPr txBox="1"/>
          <p:nvPr>
            <p:ph idx="1" type="subTitle"/>
          </p:nvPr>
        </p:nvSpPr>
        <p:spPr>
          <a:xfrm>
            <a:off x="2014589" y="13163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</a:t>
            </a:r>
            <a:endParaRPr/>
          </a:p>
        </p:txBody>
      </p:sp>
      <p:sp>
        <p:nvSpPr>
          <p:cNvPr id="501" name="Google Shape;501;p59"/>
          <p:cNvSpPr txBox="1"/>
          <p:nvPr>
            <p:ph idx="2" type="subTitle"/>
          </p:nvPr>
        </p:nvSpPr>
        <p:spPr>
          <a:xfrm>
            <a:off x="2014588" y="16205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Precise, Every spam </a:t>
            </a:r>
            <a:r>
              <a:rPr lang="en"/>
              <a:t>classified</a:t>
            </a:r>
            <a:r>
              <a:rPr lang="en"/>
              <a:t> was actually spam. However too conservative and didn’t detect other spams</a:t>
            </a:r>
            <a:endParaRPr/>
          </a:p>
        </p:txBody>
      </p:sp>
      <p:sp>
        <p:nvSpPr>
          <p:cNvPr id="502" name="Google Shape;502;p59"/>
          <p:cNvSpPr txBox="1"/>
          <p:nvPr>
            <p:ph idx="3" type="subTitle"/>
          </p:nvPr>
        </p:nvSpPr>
        <p:spPr>
          <a:xfrm>
            <a:off x="3485376" y="30872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503" name="Google Shape;503;p59"/>
          <p:cNvSpPr txBox="1"/>
          <p:nvPr>
            <p:ph idx="4" type="subTitle"/>
          </p:nvPr>
        </p:nvSpPr>
        <p:spPr>
          <a:xfrm>
            <a:off x="3485375" y="33931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overall, 92% of all spam emails, with a low false positive rate. Best Recall focused option </a:t>
            </a:r>
            <a:endParaRPr/>
          </a:p>
        </p:txBody>
      </p:sp>
      <p:sp>
        <p:nvSpPr>
          <p:cNvPr id="504" name="Google Shape;504;p59"/>
          <p:cNvSpPr txBox="1"/>
          <p:nvPr>
            <p:ph idx="5" type="subTitle"/>
          </p:nvPr>
        </p:nvSpPr>
        <p:spPr>
          <a:xfrm>
            <a:off x="4971087" y="16021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Graphs</a:t>
            </a:r>
            <a:endParaRPr/>
          </a:p>
        </p:txBody>
      </p:sp>
      <p:sp>
        <p:nvSpPr>
          <p:cNvPr id="505" name="Google Shape;505;p59"/>
          <p:cNvSpPr txBox="1"/>
          <p:nvPr>
            <p:ph idx="6" type="subTitle"/>
          </p:nvPr>
        </p:nvSpPr>
        <p:spPr>
          <a:xfrm>
            <a:off x="4971087" y="19062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 structure made it too unreliable, High False Negatives</a:t>
            </a:r>
            <a:endParaRPr/>
          </a:p>
        </p:txBody>
      </p:sp>
      <p:sp>
        <p:nvSpPr>
          <p:cNvPr id="506" name="Google Shape;506;p59"/>
          <p:cNvSpPr txBox="1"/>
          <p:nvPr>
            <p:ph idx="7" type="subTitle"/>
          </p:nvPr>
        </p:nvSpPr>
        <p:spPr>
          <a:xfrm>
            <a:off x="6256587" y="30871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</a:t>
            </a:r>
            <a:endParaRPr/>
          </a:p>
        </p:txBody>
      </p:sp>
      <p:sp>
        <p:nvSpPr>
          <p:cNvPr id="507" name="Google Shape;507;p59"/>
          <p:cNvSpPr txBox="1"/>
          <p:nvPr>
            <p:ph idx="8" type="subTitle"/>
          </p:nvPr>
        </p:nvSpPr>
        <p:spPr>
          <a:xfrm>
            <a:off x="6256587" y="33913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Wasn’t able to </a:t>
            </a:r>
            <a:r>
              <a:rPr lang="en"/>
              <a:t>Aggregate</a:t>
            </a:r>
            <a:r>
              <a:rPr lang="en"/>
              <a:t> </a:t>
            </a:r>
            <a:r>
              <a:rPr lang="en"/>
              <a:t>algorithm</a:t>
            </a:r>
            <a:r>
              <a:rPr lang="en"/>
              <a:t> to improve </a:t>
            </a:r>
            <a:r>
              <a:rPr lang="en"/>
              <a:t>accuracy. </a:t>
            </a:r>
            <a:endParaRPr/>
          </a:p>
        </p:txBody>
      </p:sp>
      <p:sp>
        <p:nvSpPr>
          <p:cNvPr id="508" name="Google Shape;508;p59"/>
          <p:cNvSpPr txBox="1"/>
          <p:nvPr>
            <p:ph idx="9" type="subTitle"/>
          </p:nvPr>
        </p:nvSpPr>
        <p:spPr>
          <a:xfrm>
            <a:off x="714164" y="30872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 </a:t>
            </a:r>
            <a:r>
              <a:rPr lang="en"/>
              <a:t>Weighting</a:t>
            </a:r>
            <a:endParaRPr/>
          </a:p>
        </p:txBody>
      </p:sp>
      <p:sp>
        <p:nvSpPr>
          <p:cNvPr id="509" name="Google Shape;509;p59"/>
          <p:cNvSpPr txBox="1"/>
          <p:nvPr>
            <p:ph idx="13" type="subTitle"/>
          </p:nvPr>
        </p:nvSpPr>
        <p:spPr>
          <a:xfrm>
            <a:off x="714163" y="33931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accuracy, with low false positives. Good </a:t>
            </a:r>
            <a:r>
              <a:rPr lang="en"/>
              <a:t>precision</a:t>
            </a:r>
            <a:r>
              <a:rPr lang="en"/>
              <a:t> based option.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0"/>
          <p:cNvSpPr txBox="1"/>
          <p:nvPr>
            <p:ph type="title"/>
          </p:nvPr>
        </p:nvSpPr>
        <p:spPr>
          <a:xfrm>
            <a:off x="859800" y="1867200"/>
            <a:ext cx="7729200" cy="15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Conclusion</a:t>
            </a:r>
            <a:endParaRPr sz="7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chemeClr val="accent1"/>
                </a:solidFill>
              </a:rPr>
              <a:t>&amp; Future Work</a:t>
            </a:r>
            <a:endParaRPr sz="7400">
              <a:solidFill>
                <a:schemeClr val="accent1"/>
              </a:solidFill>
            </a:endParaRPr>
          </a:p>
        </p:txBody>
      </p:sp>
      <p:pic>
        <p:nvPicPr>
          <p:cNvPr id="515" name="Google Shape;5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2755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4613475" y="-242381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49" y="0"/>
            <a:ext cx="7215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>
            <p:ph type="title"/>
          </p:nvPr>
        </p:nvSpPr>
        <p:spPr>
          <a:xfrm>
            <a:off x="1440375" y="2022150"/>
            <a:ext cx="59307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Introduction</a:t>
            </a:r>
            <a:endParaRPr sz="6900"/>
          </a:p>
        </p:txBody>
      </p:sp>
      <p:pic>
        <p:nvPicPr>
          <p:cNvPr id="392" name="Google Shape;3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40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55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 txBox="1"/>
          <p:nvPr>
            <p:ph idx="4294967295" type="subTitle"/>
          </p:nvPr>
        </p:nvSpPr>
        <p:spPr>
          <a:xfrm>
            <a:off x="775300" y="623775"/>
            <a:ext cx="8697600" cy="43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chemeClr val="lt2"/>
                </a:highlight>
                <a:latin typeface="Advent Pro"/>
                <a:ea typeface="Advent Pro"/>
                <a:cs typeface="Advent Pro"/>
                <a:sym typeface="Advent Pro"/>
              </a:rPr>
              <a:t>Key Findings</a:t>
            </a:r>
            <a:endParaRPr b="1" sz="1900">
              <a:solidFill>
                <a:schemeClr val="dk1"/>
              </a:solidFill>
              <a:highlight>
                <a:schemeClr val="lt2"/>
              </a:highlight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Enhanced Naïve Bayes models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improved spam detection performance.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TF-IDF weighting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reduced noise from common words, increasing accuracy.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Word2Vec embeddings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captured semantic meaning, boosting performance.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Dependency graphs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modeled word relationships, refining predictions.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Feature selection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yielded the best results (</a:t>
            </a: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86.3% accuracy, 83.1% F1-score, 0.92 AUC-ROC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).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Future Directions</a:t>
            </a:r>
            <a:endParaRPr b="1" sz="19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Evaluate on larger, multilingual, and informal text datasets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(e.g., social media).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Test deep learning models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(e.g., </a:t>
            </a: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LSTMs, Transformers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) for </a:t>
            </a: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long-range dependencies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Refine dependency graphs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using </a:t>
            </a: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Bayesian structure learning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Explore hybrid models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(e.g., </a:t>
            </a: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SVM + embeddings, BERT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).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Assess computational efficiency</a:t>
            </a: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 of advanced models for real-time spam detection.</a:t>
            </a:r>
            <a:endParaRPr sz="24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22" name="Google Shape;522;p61"/>
          <p:cNvSpPr txBox="1"/>
          <p:nvPr>
            <p:ph type="title"/>
          </p:nvPr>
        </p:nvSpPr>
        <p:spPr>
          <a:xfrm>
            <a:off x="1170425" y="3109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Conclusion/Future Work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/>
          <p:nvPr>
            <p:ph type="title"/>
          </p:nvPr>
        </p:nvSpPr>
        <p:spPr>
          <a:xfrm>
            <a:off x="859800" y="1867200"/>
            <a:ext cx="7729200" cy="15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Thanks! </a:t>
            </a:r>
            <a:endParaRPr sz="7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chemeClr val="accent1"/>
                </a:solidFill>
              </a:rPr>
              <a:t>Questions?</a:t>
            </a:r>
            <a:endParaRPr sz="7400">
              <a:solidFill>
                <a:schemeClr val="accent1"/>
              </a:solidFill>
            </a:endParaRPr>
          </a:p>
        </p:txBody>
      </p:sp>
      <p:pic>
        <p:nvPicPr>
          <p:cNvPr id="528" name="Google Shape;5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2755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4613475" y="-242381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/>
          <p:nvPr/>
        </p:nvSpPr>
        <p:spPr>
          <a:xfrm>
            <a:off x="1853800" y="1940300"/>
            <a:ext cx="69753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Email is a key communication tool for personal and business exchanges.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Spam messages pose security risks, leading to phishing attacks and malware.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Detecting spam is crucial for maintaining a safe and trustworthy digital environment.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Naïve Bayes Classifier is widely used for spam detection: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Advantages: Simple, efficient, and effective for text classification.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Limitation: Assumes independence of words, reducing accuracy in real-world scenarios.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99" name="Google Shape;399;p44"/>
          <p:cNvSpPr txBox="1"/>
          <p:nvPr>
            <p:ph idx="4294967295" type="title"/>
          </p:nvPr>
        </p:nvSpPr>
        <p:spPr>
          <a:xfrm>
            <a:off x="1655125" y="1193175"/>
            <a:ext cx="59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SPAM &amp; NAIIVE BAYES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/>
          <p:nvPr/>
        </p:nvSpPr>
        <p:spPr>
          <a:xfrm>
            <a:off x="814825" y="1460650"/>
            <a:ext cx="69195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dvent Pro"/>
              <a:buChar char="●"/>
            </a:pPr>
            <a:r>
              <a:rPr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Goal: Enhance Naïve Bayes for better email spam classification.</a:t>
            </a:r>
            <a:endParaRPr sz="1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dvent Pro"/>
              <a:buChar char="●"/>
            </a:pPr>
            <a:r>
              <a:rPr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Dataset: Using the SMS Spam Collection Dataset.</a:t>
            </a:r>
            <a:endParaRPr sz="1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dvent Pro"/>
              <a:buChar char="●"/>
            </a:pPr>
            <a:r>
              <a:rPr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Key Feature Enhancements:</a:t>
            </a:r>
            <a:endParaRPr sz="1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dvent Pro"/>
              <a:buChar char="○"/>
            </a:pPr>
            <a:r>
              <a:rPr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TF-IDF Weighting: Emphasizes important words while reducing common noise.</a:t>
            </a:r>
            <a:endParaRPr sz="1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dvent Pro"/>
              <a:buChar char="○"/>
            </a:pPr>
            <a:r>
              <a:rPr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Word2Vec Embeddings: Captures relationships between words for better context understanding.</a:t>
            </a:r>
            <a:endParaRPr sz="1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dvent Pro"/>
              <a:buChar char="○"/>
            </a:pPr>
            <a:r>
              <a:rPr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Information Gain: Selects the most relevant features to improve classification.</a:t>
            </a:r>
            <a:endParaRPr sz="1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dvent Pro"/>
              <a:buChar char="●"/>
            </a:pPr>
            <a:r>
              <a:rPr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Process Overview:</a:t>
            </a:r>
            <a:endParaRPr sz="1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dvent Pro"/>
              <a:buChar char="○"/>
            </a:pPr>
            <a:r>
              <a:rPr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Input: Raw spam dataset → Preprocessing (TF-IDF, Word2Vec, Information Gain) → Improved Naïve Bayes Classifier → Spam or Not Spam Output.</a:t>
            </a:r>
            <a:endParaRPr sz="1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dvent Pro"/>
              <a:buChar char="●"/>
            </a:pPr>
            <a:r>
              <a:rPr lang="en" sz="15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Expected Outcome: Higher accuracy, better feature representation, and a more robust spam filter.</a:t>
            </a:r>
            <a:endParaRPr sz="1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05" name="Google Shape;405;p45"/>
          <p:cNvSpPr txBox="1"/>
          <p:nvPr>
            <p:ph type="title"/>
          </p:nvPr>
        </p:nvSpPr>
        <p:spPr>
          <a:xfrm>
            <a:off x="8148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RESEARCH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6"/>
          <p:cNvSpPr txBox="1"/>
          <p:nvPr>
            <p:ph type="title"/>
          </p:nvPr>
        </p:nvSpPr>
        <p:spPr>
          <a:xfrm>
            <a:off x="1040700" y="1075950"/>
            <a:ext cx="5320800" cy="22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1"/>
                </a:solidFill>
              </a:rPr>
              <a:t>Related Research</a:t>
            </a:r>
            <a:endParaRPr sz="7500">
              <a:solidFill>
                <a:schemeClr val="accent1"/>
              </a:solidFill>
            </a:endParaRPr>
          </a:p>
        </p:txBody>
      </p:sp>
      <p:pic>
        <p:nvPicPr>
          <p:cNvPr id="412" name="Google Shape;4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97200" y="-35345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type="title"/>
          </p:nvPr>
        </p:nvSpPr>
        <p:spPr>
          <a:xfrm>
            <a:off x="319050" y="4055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RESEARCH</a:t>
            </a:r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1825950" y="1466500"/>
            <a:ext cx="62106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Zhang &amp; Gao (2011): Introduced an auxiliary feature method to improve classification accuracy.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Strengths: Dynamically adjusts conditional probabilities.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Limitations: Does not explicitly model word dependencies.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Our work: Incorporates dependency graphs to improve classification.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●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Li &amp; Li (2020): Proposed an improved TF-IDF weighting scheme.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Strengths: Increases weights of high-frequency spam words, reducing feature space.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dvent Pro"/>
              <a:buChar char="○"/>
            </a:pPr>
            <a:r>
              <a:rPr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Our work: Uses their TF-IDF improvement along with additional feature selection strategies.</a:t>
            </a:r>
            <a:endParaRPr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/>
          <p:nvPr>
            <p:ph type="title"/>
          </p:nvPr>
        </p:nvSpPr>
        <p:spPr>
          <a:xfrm>
            <a:off x="637050" y="4817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RESEARCH</a:t>
            </a:r>
            <a:endParaRPr/>
          </a:p>
        </p:txBody>
      </p:sp>
      <p:sp>
        <p:nvSpPr>
          <p:cNvPr id="424" name="Google Shape;424;p48"/>
          <p:cNvSpPr txBox="1"/>
          <p:nvPr/>
        </p:nvSpPr>
        <p:spPr>
          <a:xfrm>
            <a:off x="1656525" y="1499850"/>
            <a:ext cx="63966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Das &amp; Chakraborty (2018): Showed TF-IDF improves classification by reducing the weight of common words.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○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Introduced Next Word Negation (NWN) to capture negated phrases.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○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Our work: Applies TF-IDF &amp; explores negation-aware preprocessing for spam filtering.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Aninditya et al. (2021): Applied Naïve Bayes + TF-IDF + N-grams for exam question classification.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○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Strengths: Achieved 85% precision &amp; 80% recall using N-grams.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○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Our work: Uses N-gram analysis to capture repeated spam patterns.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●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Rasjid &amp; Setiawan (2017): Explored feature selection techniques (Information Gain, Chi-Squared).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"/>
              <a:buChar char="○"/>
            </a:pPr>
            <a:r>
              <a:rPr lang="en" sz="16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Our work: Experiments with feature selection to remove redundant terms.</a:t>
            </a:r>
            <a:endParaRPr sz="16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49" y="0"/>
            <a:ext cx="7215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9"/>
          <p:cNvSpPr txBox="1"/>
          <p:nvPr>
            <p:ph type="title"/>
          </p:nvPr>
        </p:nvSpPr>
        <p:spPr>
          <a:xfrm>
            <a:off x="883750" y="1343800"/>
            <a:ext cx="68949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Dataset &amp; Preprocessing</a:t>
            </a:r>
            <a:endParaRPr sz="6900"/>
          </a:p>
        </p:txBody>
      </p:sp>
      <p:pic>
        <p:nvPicPr>
          <p:cNvPr id="431" name="Google Shape;4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5600" y="-80889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55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>
            <p:ph idx="4294967295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&amp; Preprocessing</a:t>
            </a:r>
            <a:endParaRPr/>
          </a:p>
        </p:txBody>
      </p:sp>
      <p:sp>
        <p:nvSpPr>
          <p:cNvPr id="438" name="Google Shape;438;p50"/>
          <p:cNvSpPr txBox="1"/>
          <p:nvPr/>
        </p:nvSpPr>
        <p:spPr>
          <a:xfrm>
            <a:off x="752875" y="1269875"/>
            <a:ext cx="81378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Initial Dataset: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Contained 5 columns: v1, v2, and three empty columns.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First step: Removed the last three empty columns to clean the dataset.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Processing v1 (Class Attribute):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Originally labeled as "spam" and "ham".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Converted to binary values: "spam" → 1, "ham" → 0.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Allows Naïve Bayes to process numerical values more efficiently.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Processing v2 (Email Text):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Converted all text to lowercase to avoid duplicate word variations (e.g., “Free” vs. “free”).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Removed special characters (e.g., periods, commas) to prevent punctuation from misleading the classifier.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Tokenized emails: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Broke text into individual words rather than treating an entire email as one entity.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Helps Naïve Bayes recognize important word frequencies.</a:t>
            </a:r>
            <a:endParaRPr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